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8" r:id="rId11"/>
    <p:sldId id="264" r:id="rId12"/>
    <p:sldId id="265" r:id="rId13"/>
    <p:sldId id="269" r:id="rId14"/>
    <p:sldId id="273" r:id="rId15"/>
    <p:sldId id="270" r:id="rId16"/>
    <p:sldId id="271" r:id="rId17"/>
    <p:sldId id="272" r:id="rId18"/>
    <p:sldId id="266" r:id="rId19"/>
    <p:sldId id="26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574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514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90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180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195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16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12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84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834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8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4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98FDF-2CD0-4FC6-9688-12EA304B7D40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FBAC6-FF59-4581-B507-308A724923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93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emmarex/plantdisease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193533"/>
          </a:xfrm>
        </p:spPr>
        <p:txBody>
          <a:bodyPr>
            <a:normAutofit/>
          </a:bodyPr>
          <a:lstStyle/>
          <a:p>
            <a:r>
              <a:rPr lang="en-US" sz="4800" b="1" dirty="0" smtClean="0"/>
              <a:t>Machine Learning Semeste</a:t>
            </a:r>
            <a:r>
              <a:rPr lang="en-US" sz="4800" b="1" dirty="0" smtClean="0"/>
              <a:t>r Project</a:t>
            </a:r>
            <a:endParaRPr lang="en-US" sz="4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045977" y="1867885"/>
            <a:ext cx="5090240" cy="26161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Group Member:</a:t>
            </a:r>
          </a:p>
          <a:p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200" b="1" dirty="0" smtClean="0"/>
              <a:t>Name: </a:t>
            </a:r>
            <a:r>
              <a:rPr lang="en-US" sz="2200" dirty="0" smtClean="0"/>
              <a:t>		Hassan Mahmood</a:t>
            </a:r>
          </a:p>
          <a:p>
            <a:r>
              <a:rPr lang="en-US" sz="2200" dirty="0"/>
              <a:t>	</a:t>
            </a:r>
            <a:r>
              <a:rPr lang="en-US" sz="2200" b="1" dirty="0" smtClean="0"/>
              <a:t>Roll No:    </a:t>
            </a:r>
            <a:r>
              <a:rPr lang="en-US" sz="2200" dirty="0" smtClean="0"/>
              <a:t>	</a:t>
            </a:r>
            <a:r>
              <a:rPr lang="en-US" sz="2200" dirty="0" smtClean="0">
                <a:solidFill>
                  <a:schemeClr val="accent1">
                    <a:lumMod val="75000"/>
                  </a:schemeClr>
                </a:solidFill>
              </a:rPr>
              <a:t>SP20-BCS-114</a:t>
            </a:r>
          </a:p>
          <a:p>
            <a:endParaRPr lang="en-US" sz="2200" dirty="0"/>
          </a:p>
          <a:p>
            <a:r>
              <a:rPr lang="en-US" sz="2200" dirty="0" smtClean="0"/>
              <a:t>	</a:t>
            </a:r>
            <a:r>
              <a:rPr lang="en-US" sz="2200" b="1" dirty="0" smtClean="0"/>
              <a:t>Name: </a:t>
            </a:r>
            <a:r>
              <a:rPr lang="en-US" sz="2200" dirty="0" smtClean="0"/>
              <a:t>		Muhammad </a:t>
            </a:r>
            <a:r>
              <a:rPr lang="en-US" sz="2200" dirty="0" err="1" smtClean="0"/>
              <a:t>Talha</a:t>
            </a:r>
            <a:endParaRPr lang="en-US" sz="2200" dirty="0" smtClean="0"/>
          </a:p>
          <a:p>
            <a:r>
              <a:rPr lang="en-US" sz="2200" dirty="0"/>
              <a:t>	</a:t>
            </a:r>
            <a:r>
              <a:rPr lang="en-US" sz="2200" b="1" dirty="0" smtClean="0"/>
              <a:t>Roll No: </a:t>
            </a:r>
            <a:r>
              <a:rPr lang="en-US" sz="2200" dirty="0" smtClean="0"/>
              <a:t>	</a:t>
            </a:r>
            <a:r>
              <a:rPr lang="en-US" sz="2200" dirty="0" smtClean="0">
                <a:solidFill>
                  <a:schemeClr val="accent1">
                    <a:lumMod val="75000"/>
                  </a:schemeClr>
                </a:solidFill>
              </a:rPr>
              <a:t>FA20-BCS-007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5977" y="5071126"/>
            <a:ext cx="553164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Submitted To:</a:t>
            </a:r>
            <a:endParaRPr lang="en-US" sz="2400" dirty="0" smtClean="0"/>
          </a:p>
          <a:p>
            <a:pPr>
              <a:lnSpc>
                <a:spcPct val="150000"/>
              </a:lnSpc>
            </a:pPr>
            <a:r>
              <a:rPr lang="en-US" sz="2400" dirty="0"/>
              <a:t>	</a:t>
            </a:r>
            <a:r>
              <a:rPr lang="en-US" sz="2200" b="1" dirty="0" smtClean="0"/>
              <a:t>Name: </a:t>
            </a:r>
            <a:r>
              <a:rPr lang="en-US" sz="2200" dirty="0" smtClean="0"/>
              <a:t>		</a:t>
            </a:r>
            <a:r>
              <a:rPr lang="en-US" sz="2800" dirty="0" smtClean="0"/>
              <a:t>Sir Zeeshan Gilani</a:t>
            </a:r>
          </a:p>
        </p:txBody>
      </p:sp>
    </p:spTree>
    <p:extLst>
      <p:ext uri="{BB962C8B-B14F-4D97-AF65-F5344CB8AC3E}">
        <p14:creationId xmlns:p14="http://schemas.microsoft.com/office/powerpoint/2010/main" val="2079043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08209" y="447519"/>
            <a:ext cx="39378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Data Augmentation</a:t>
            </a:r>
            <a:endParaRPr lang="en-US" sz="36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345" y="1653444"/>
            <a:ext cx="10058400" cy="408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174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42471" y="1939637"/>
            <a:ext cx="1048327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As </a:t>
            </a:r>
            <a:r>
              <a:rPr lang="en-US" sz="2000" b="1" dirty="0" smtClean="0"/>
              <a:t>CNN </a:t>
            </a:r>
            <a:r>
              <a:rPr lang="en-US" sz="2000" dirty="0" smtClean="0"/>
              <a:t>is used as our model.</a:t>
            </a:r>
          </a:p>
          <a:p>
            <a:endParaRPr lang="en-US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Passing </a:t>
            </a:r>
            <a:r>
              <a:rPr lang="en-US" sz="2000" b="1" dirty="0" smtClean="0"/>
              <a:t>Images</a:t>
            </a:r>
            <a:r>
              <a:rPr lang="en-US" sz="2000" dirty="0" smtClean="0"/>
              <a:t> to CNN in form of </a:t>
            </a:r>
            <a:r>
              <a:rPr lang="en-US" sz="2000" b="1" dirty="0" smtClean="0"/>
              <a:t>Batches</a:t>
            </a:r>
            <a:r>
              <a:rPr lang="en-US" sz="2000" dirty="0" smtClean="0"/>
              <a:t>, Input size as </a:t>
            </a:r>
            <a:r>
              <a:rPr lang="en-US" sz="2000" b="1" dirty="0" smtClean="0"/>
              <a:t>(32, 256, 256, 3)</a:t>
            </a:r>
            <a:endParaRPr lang="en-US" sz="2000" b="1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endParaRPr lang="en-US" sz="20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Total </a:t>
            </a:r>
            <a:r>
              <a:rPr lang="en-US" sz="2000" b="1" dirty="0" smtClean="0"/>
              <a:t>6 layers </a:t>
            </a:r>
            <a:r>
              <a:rPr lang="en-US" sz="2000" dirty="0" smtClean="0"/>
              <a:t>of </a:t>
            </a:r>
            <a:r>
              <a:rPr lang="en-US" sz="2000" b="1" dirty="0" smtClean="0"/>
              <a:t>Convolution</a:t>
            </a:r>
            <a:r>
              <a:rPr lang="en-US" sz="2000" dirty="0" smtClean="0"/>
              <a:t> is Used in Our </a:t>
            </a:r>
            <a:r>
              <a:rPr lang="en-US" sz="2000" b="1" dirty="0" smtClean="0"/>
              <a:t>Model</a:t>
            </a:r>
            <a:r>
              <a:rPr lang="en-US" sz="2000" dirty="0" smtClean="0"/>
              <a:t>. Filter at each Layer </a:t>
            </a:r>
            <a:r>
              <a:rPr lang="en-US" sz="2000" b="1" dirty="0" smtClean="0"/>
              <a:t>(3 x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/>
              <a:t>Max Pooling </a:t>
            </a:r>
            <a:r>
              <a:rPr lang="en-US" sz="2000" dirty="0" smtClean="0"/>
              <a:t>of </a:t>
            </a:r>
            <a:r>
              <a:rPr lang="en-US" sz="2000" b="1" dirty="0" smtClean="0"/>
              <a:t>(2 x 2)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/>
              <a:t>Activation Function </a:t>
            </a:r>
            <a:r>
              <a:rPr lang="en-US" sz="2000" dirty="0" smtClean="0"/>
              <a:t>is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Relu</a:t>
            </a:r>
            <a:r>
              <a:rPr lang="en-US" sz="2000" b="1" dirty="0" smtClean="0"/>
              <a:t> </a:t>
            </a:r>
            <a:r>
              <a:rPr lang="en-US" sz="2000" dirty="0" smtClean="0"/>
              <a:t>at each layer and </a:t>
            </a:r>
            <a:r>
              <a:rPr lang="en-US" sz="2000" b="1" dirty="0" err="1" smtClean="0"/>
              <a:t>softmax</a:t>
            </a:r>
            <a:r>
              <a:rPr lang="en-US" sz="2000" b="1" dirty="0" smtClean="0"/>
              <a:t> </a:t>
            </a:r>
            <a:r>
              <a:rPr lang="en-US" sz="2000" dirty="0" smtClean="0"/>
              <a:t>at output.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Total </a:t>
            </a:r>
            <a:r>
              <a:rPr lang="en-US" sz="2000" b="1" dirty="0" smtClean="0"/>
              <a:t>183747</a:t>
            </a:r>
            <a:r>
              <a:rPr lang="en-US" sz="2000" dirty="0" smtClean="0"/>
              <a:t> parameter to be </a:t>
            </a:r>
            <a:r>
              <a:rPr lang="en-US" sz="2000" b="1" dirty="0" smtClean="0"/>
              <a:t>train</a:t>
            </a:r>
            <a:r>
              <a:rPr lang="en-US" sz="2000" dirty="0" smtClean="0"/>
              <a:t> in our </a:t>
            </a:r>
            <a:r>
              <a:rPr lang="en-US" sz="2000" b="1" dirty="0" smtClean="0"/>
              <a:t>Neural Network</a:t>
            </a:r>
            <a:r>
              <a:rPr lang="en-US" sz="2000" dirty="0" smtClean="0"/>
              <a:t>.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3917445" y="430832"/>
            <a:ext cx="43122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Model Training (CNN)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32826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1" t="4941" r="3336" b="4721"/>
          <a:stretch/>
        </p:blipFill>
        <p:spPr>
          <a:xfrm>
            <a:off x="1025237" y="215475"/>
            <a:ext cx="10409382" cy="643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19199" y="1505527"/>
            <a:ext cx="104832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At 20 Epochs Training, Accuracy = </a:t>
            </a:r>
            <a:r>
              <a:rPr lang="en-US" sz="2000" b="1" dirty="0" smtClean="0"/>
              <a:t>0.97</a:t>
            </a:r>
            <a:r>
              <a:rPr lang="en-US" sz="2000" dirty="0" smtClean="0"/>
              <a:t>, loss =</a:t>
            </a:r>
            <a:r>
              <a:rPr lang="en-US" sz="2000" b="1" dirty="0" smtClean="0"/>
              <a:t> 0.06</a:t>
            </a:r>
            <a:r>
              <a:rPr lang="en-US" sz="2000" dirty="0" smtClean="0"/>
              <a:t>. Val-Accuracy = </a:t>
            </a:r>
            <a:r>
              <a:rPr lang="en-US" sz="2000" b="1" dirty="0" smtClean="0"/>
              <a:t>0.96</a:t>
            </a:r>
            <a:r>
              <a:rPr lang="en-US" sz="2000" dirty="0" smtClean="0"/>
              <a:t>, Val-loss = </a:t>
            </a:r>
            <a:r>
              <a:rPr lang="en-US" sz="2000" b="1" dirty="0" smtClean="0"/>
              <a:t>0.06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2929154" y="560142"/>
            <a:ext cx="6029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Compiling and Training Model</a:t>
            </a:r>
            <a:endParaRPr lang="en-US" sz="36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2" t="7696" r="3766" b="7485"/>
          <a:stretch/>
        </p:blipFill>
        <p:spPr>
          <a:xfrm>
            <a:off x="1288570" y="2036179"/>
            <a:ext cx="9310254" cy="412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11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938" y="3342785"/>
            <a:ext cx="9760452" cy="13970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95804" y="688049"/>
            <a:ext cx="5970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Model Evaluation on Test data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03294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42920" y="551977"/>
            <a:ext cx="5199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Prediction on Testing Data</a:t>
            </a:r>
            <a:endParaRPr lang="en-US" sz="36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339" y="1547146"/>
            <a:ext cx="10058400" cy="418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031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928" y="175490"/>
            <a:ext cx="7569859" cy="668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360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 txBox="1">
            <a:spLocks/>
          </p:cNvSpPr>
          <p:nvPr/>
        </p:nvSpPr>
        <p:spPr>
          <a:xfrm>
            <a:off x="8511309" y="6457012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98484" y="295977"/>
            <a:ext cx="34928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Confusion Matrix</a:t>
            </a:r>
            <a:endParaRPr lang="en-US" sz="36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5"/>
          <a:stretch/>
        </p:blipFill>
        <p:spPr>
          <a:xfrm>
            <a:off x="2565016" y="1357515"/>
            <a:ext cx="6159817" cy="502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04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9763" y="1641531"/>
            <a:ext cx="7855354" cy="4121362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8437417" y="637388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67882" y="384209"/>
            <a:ext cx="49173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Accuracy and Loss Graph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79395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733" y="1850531"/>
            <a:ext cx="7874405" cy="4000706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8511309" y="6457012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20282" y="536609"/>
            <a:ext cx="49173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Accuracy and Loss Graph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72698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Potato Plant Disease Detection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36147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Three class Classification Problem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9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42471" y="1939637"/>
            <a:ext cx="104832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Farmers faced economic Lose due to various Diseases caused to potato such as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      </a:t>
            </a:r>
            <a:r>
              <a:rPr lang="en-US" sz="2000" b="1" dirty="0" smtClean="0"/>
              <a:t>Early blight </a:t>
            </a:r>
            <a:r>
              <a:rPr lang="en-US" sz="2000" dirty="0" smtClean="0"/>
              <a:t>and </a:t>
            </a:r>
            <a:r>
              <a:rPr lang="en-US" sz="2000" b="1" dirty="0" smtClean="0"/>
              <a:t>Late Blight</a:t>
            </a:r>
            <a:r>
              <a:rPr lang="en-US" sz="2000" dirty="0" smtClean="0"/>
              <a:t>.</a:t>
            </a:r>
          </a:p>
          <a:p>
            <a:endParaRPr lang="en-US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Also, way of treating both disease are also different.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So, it’s necessary  to </a:t>
            </a:r>
            <a:r>
              <a:rPr lang="en-US" sz="2000" b="1" dirty="0" smtClean="0"/>
              <a:t>detect</a:t>
            </a:r>
            <a:r>
              <a:rPr lang="en-US" sz="2000" dirty="0" smtClean="0"/>
              <a:t> these diseases </a:t>
            </a:r>
            <a:r>
              <a:rPr lang="en-US" sz="2000" b="1" dirty="0" smtClean="0"/>
              <a:t>accurately</a:t>
            </a:r>
            <a:r>
              <a:rPr lang="en-US" sz="2000" dirty="0" smtClean="0"/>
              <a:t> to treat them on time.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79273" y="600364"/>
            <a:ext cx="39065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Problem Statement</a:t>
            </a:r>
            <a:endParaRPr lang="en-US" sz="36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200727" y="4460735"/>
            <a:ext cx="8654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It’s a Three Class </a:t>
            </a:r>
            <a:r>
              <a:rPr lang="en-US" b="1" dirty="0" smtClean="0"/>
              <a:t>Classification Problem </a:t>
            </a:r>
            <a:r>
              <a:rPr lang="en-US" dirty="0" smtClean="0"/>
              <a:t>for detection of Potato Disease. Classes as Follows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42471" y="4972588"/>
            <a:ext cx="20687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/>
              <a:t>Early blight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/>
              <a:t>Late blight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/>
              <a:t>Healthy Leaves</a:t>
            </a:r>
          </a:p>
        </p:txBody>
      </p:sp>
    </p:spTree>
    <p:extLst>
      <p:ext uri="{BB962C8B-B14F-4D97-AF65-F5344CB8AC3E}">
        <p14:creationId xmlns:p14="http://schemas.microsoft.com/office/powerpoint/2010/main" val="1785223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42471" y="1939637"/>
            <a:ext cx="1048327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As Classification Problem, so using </a:t>
            </a:r>
            <a:r>
              <a:rPr lang="en-US" sz="2000" b="1" dirty="0" smtClean="0"/>
              <a:t>Convolution Neural Network </a:t>
            </a:r>
            <a:r>
              <a:rPr lang="en-US" sz="2000" dirty="0" smtClean="0"/>
              <a:t>(CNN).</a:t>
            </a:r>
          </a:p>
          <a:p>
            <a:endParaRPr lang="en-US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As Images of potato leaf </a:t>
            </a:r>
            <a:r>
              <a:rPr lang="en-US" sz="2000" b="1" dirty="0" smtClean="0"/>
              <a:t>dataset</a:t>
            </a:r>
            <a:r>
              <a:rPr lang="en-US" sz="2000" dirty="0" smtClean="0"/>
              <a:t> required, so using a </a:t>
            </a:r>
            <a:r>
              <a:rPr lang="en-US" sz="2000" b="1" dirty="0" smtClean="0"/>
              <a:t>annotated</a:t>
            </a:r>
            <a:r>
              <a:rPr lang="en-US" sz="2000" dirty="0" smtClean="0"/>
              <a:t> dataset from </a:t>
            </a:r>
            <a:r>
              <a:rPr lang="en-US" sz="2000" b="1" dirty="0" err="1" smtClean="0"/>
              <a:t>Kaggle</a:t>
            </a:r>
            <a:r>
              <a:rPr lang="en-US" sz="2000" dirty="0" smtClean="0"/>
              <a:t>.</a:t>
            </a:r>
          </a:p>
          <a:p>
            <a:pPr lvl="1"/>
            <a:r>
              <a:rPr lang="en-US" sz="2000" dirty="0" smtClean="0"/>
              <a:t> 	</a:t>
            </a:r>
            <a:r>
              <a:rPr lang="en-US" sz="2000" u="sng" dirty="0" smtClean="0">
                <a:solidFill>
                  <a:schemeClr val="accent1">
                    <a:lumMod val="75000"/>
                  </a:schemeClr>
                </a:solidFill>
                <a:hlinkClick r:id="rId2"/>
              </a:rPr>
              <a:t>https://www.kaggle.com/datasets/emmarex/plantdisease</a:t>
            </a:r>
            <a:endParaRPr lang="en-US" sz="20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endParaRPr lang="en-US" sz="20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/>
              <a:t>Data Augmentation </a:t>
            </a:r>
            <a:r>
              <a:rPr lang="en-US" sz="2000" dirty="0" smtClean="0"/>
              <a:t>will be Applied for better Learning.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CNN</a:t>
            </a:r>
            <a:r>
              <a:rPr lang="en-US" sz="2000" dirty="0" smtClean="0"/>
              <a:t> will be trained on dataset and </a:t>
            </a:r>
            <a:r>
              <a:rPr lang="en-US" sz="2000" b="1" dirty="0" smtClean="0"/>
              <a:t>Adam</a:t>
            </a:r>
            <a:r>
              <a:rPr lang="en-US" sz="2000" dirty="0" smtClean="0"/>
              <a:t> will be used as optimizer.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After training model, it will save in </a:t>
            </a:r>
            <a:r>
              <a:rPr lang="en-US" sz="2000" b="1" dirty="0" smtClean="0"/>
              <a:t>.h5 </a:t>
            </a:r>
            <a:r>
              <a:rPr lang="en-US" sz="2000" dirty="0" smtClean="0"/>
              <a:t>which contain all the parameters,</a:t>
            </a:r>
          </a:p>
          <a:p>
            <a:r>
              <a:rPr lang="en-US" sz="2000" dirty="0" smtClean="0"/>
              <a:t>Just need to use it for </a:t>
            </a:r>
            <a:r>
              <a:rPr lang="en-US" sz="2000" b="1" dirty="0" smtClean="0"/>
              <a:t>Classification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59263" y="474329"/>
            <a:ext cx="17844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Solution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324436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90776" y="1431990"/>
            <a:ext cx="104832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We uses </a:t>
            </a:r>
            <a:r>
              <a:rPr lang="en-US" sz="2000" b="1" dirty="0" smtClean="0"/>
              <a:t>Plant Village </a:t>
            </a:r>
            <a:r>
              <a:rPr lang="en-US" sz="2000" dirty="0" smtClean="0"/>
              <a:t>Dataset, which is </a:t>
            </a:r>
            <a:r>
              <a:rPr lang="en-US" sz="2000" b="1" dirty="0" smtClean="0"/>
              <a:t>multiple classes dataset </a:t>
            </a:r>
            <a:r>
              <a:rPr lang="en-US" sz="2000" dirty="0" smtClean="0"/>
              <a:t>of different plants leaves, we take classes related to </a:t>
            </a:r>
            <a:r>
              <a:rPr lang="en-US" sz="2000" b="1" dirty="0" smtClean="0"/>
              <a:t>Potato</a:t>
            </a:r>
            <a:r>
              <a:rPr lang="en-US" sz="2000" dirty="0" smtClean="0"/>
              <a:t>.</a:t>
            </a:r>
          </a:p>
          <a:p>
            <a:endParaRPr lang="en-US" sz="20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/>
              <a:t>Total</a:t>
            </a:r>
            <a:r>
              <a:rPr lang="en-US" sz="2000" dirty="0" smtClean="0"/>
              <a:t> </a:t>
            </a:r>
            <a:r>
              <a:rPr lang="en-US" sz="2000" b="1" dirty="0" smtClean="0"/>
              <a:t>2152</a:t>
            </a:r>
            <a:r>
              <a:rPr lang="en-US" sz="2000" dirty="0" smtClean="0"/>
              <a:t> Images and </a:t>
            </a:r>
            <a:r>
              <a:rPr lang="en-US" sz="2000" b="1" dirty="0" err="1" smtClean="0"/>
              <a:t>Early_blight</a:t>
            </a:r>
            <a:r>
              <a:rPr lang="en-US" sz="2000" dirty="0" smtClean="0"/>
              <a:t> and </a:t>
            </a:r>
            <a:r>
              <a:rPr lang="en-US" sz="2000" b="1" dirty="0" err="1" smtClean="0"/>
              <a:t>Late_blight</a:t>
            </a:r>
            <a:r>
              <a:rPr lang="en-US" sz="2000" dirty="0" smtClean="0"/>
              <a:t> class have </a:t>
            </a:r>
            <a:r>
              <a:rPr lang="en-US" sz="2000" b="1" dirty="0" smtClean="0"/>
              <a:t>1000</a:t>
            </a:r>
            <a:r>
              <a:rPr lang="en-US" sz="2000" dirty="0" smtClean="0"/>
              <a:t> images and </a:t>
            </a:r>
            <a:r>
              <a:rPr lang="en-US" sz="2000" b="1" dirty="0" smtClean="0"/>
              <a:t>healthy</a:t>
            </a:r>
            <a:r>
              <a:rPr lang="en-US" sz="2000" dirty="0" smtClean="0"/>
              <a:t> class have </a:t>
            </a:r>
            <a:r>
              <a:rPr lang="en-US" sz="2000" b="1" dirty="0" smtClean="0"/>
              <a:t>152</a:t>
            </a:r>
            <a:r>
              <a:rPr lang="en-US" sz="2000" dirty="0" smtClean="0"/>
              <a:t> images</a:t>
            </a:r>
          </a:p>
          <a:p>
            <a:pPr lvl="1"/>
            <a:endParaRPr lang="en-US" sz="20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All images are </a:t>
            </a:r>
            <a:r>
              <a:rPr lang="en-US" sz="2000" b="1" dirty="0" smtClean="0"/>
              <a:t>RGB </a:t>
            </a:r>
            <a:r>
              <a:rPr lang="en-US" sz="2000" dirty="0" smtClean="0"/>
              <a:t>and have size </a:t>
            </a:r>
            <a:r>
              <a:rPr lang="en-US" sz="2000" b="1" dirty="0" smtClean="0"/>
              <a:t>256 x 256 x 3</a:t>
            </a:r>
            <a:r>
              <a:rPr lang="en-US" sz="2000" dirty="0" smtClean="0"/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23968" y="265346"/>
            <a:ext cx="41453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Plant Village Dataset</a:t>
            </a:r>
            <a:endParaRPr lang="en-US" sz="36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107" y="4199073"/>
            <a:ext cx="3740342" cy="19304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344" y="4091117"/>
            <a:ext cx="1759040" cy="203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9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Project Working</a:t>
            </a:r>
            <a:endParaRPr lang="en-US" b="1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294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42471" y="1939637"/>
            <a:ext cx="1048327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Uses</a:t>
            </a:r>
            <a:r>
              <a:rPr lang="en-US" b="1" dirty="0"/>
              <a:t> </a:t>
            </a:r>
            <a:r>
              <a:rPr lang="en-US" sz="2000" b="1" dirty="0"/>
              <a:t>tensorflow.Keras</a:t>
            </a:r>
            <a:r>
              <a:rPr lang="en-US" b="1" dirty="0"/>
              <a:t> </a:t>
            </a:r>
            <a:r>
              <a:rPr lang="en-US" sz="2000" dirty="0" smtClean="0"/>
              <a:t>for data Processing, Augmentation and Training.</a:t>
            </a:r>
          </a:p>
          <a:p>
            <a:endParaRPr lang="en-US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As  Data is already very </a:t>
            </a:r>
            <a:r>
              <a:rPr lang="en-US" sz="2000" b="1" dirty="0" smtClean="0"/>
              <a:t>clean</a:t>
            </a:r>
            <a:r>
              <a:rPr lang="en-US" sz="2000" dirty="0" smtClean="0"/>
              <a:t> and </a:t>
            </a:r>
            <a:r>
              <a:rPr lang="en-US" sz="2000" b="1" dirty="0" smtClean="0"/>
              <a:t>annotated</a:t>
            </a:r>
            <a:r>
              <a:rPr lang="en-US" sz="2000" dirty="0" smtClean="0"/>
              <a:t> and all images are in</a:t>
            </a:r>
            <a:r>
              <a:rPr lang="en-US" sz="2000" b="1" dirty="0" smtClean="0"/>
              <a:t> 256 x 256 x 3</a:t>
            </a:r>
            <a:r>
              <a:rPr lang="en-US" sz="2000" dirty="0" smtClean="0"/>
              <a:t>.</a:t>
            </a:r>
            <a:endParaRPr lang="en-US" sz="20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endParaRPr lang="en-US" sz="2000" u="sng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Define the </a:t>
            </a:r>
            <a:r>
              <a:rPr lang="en-US" sz="2000" b="1" dirty="0" smtClean="0"/>
              <a:t>Batch Size </a:t>
            </a:r>
            <a:r>
              <a:rPr lang="en-US" sz="2000" dirty="0" smtClean="0"/>
              <a:t>to </a:t>
            </a:r>
            <a:r>
              <a:rPr lang="en-US" sz="2000" b="1" dirty="0" smtClean="0"/>
              <a:t>32</a:t>
            </a:r>
            <a:r>
              <a:rPr lang="en-US" sz="2000" dirty="0" smtClean="0"/>
              <a:t>, which is Standard for efficient training. Total </a:t>
            </a:r>
            <a:r>
              <a:rPr lang="en-US" sz="2000" b="1" dirty="0" smtClean="0"/>
              <a:t>68</a:t>
            </a:r>
            <a:r>
              <a:rPr lang="en-US" sz="2000" dirty="0" smtClean="0"/>
              <a:t> Batches having </a:t>
            </a:r>
            <a:r>
              <a:rPr lang="en-US" sz="2000" b="1" dirty="0" smtClean="0"/>
              <a:t>Shuffle</a:t>
            </a:r>
            <a:r>
              <a:rPr lang="en-US" sz="2000" dirty="0" smtClean="0"/>
              <a:t> Images.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/>
              <a:t>Data Augmentation </a:t>
            </a:r>
            <a:r>
              <a:rPr lang="en-US" sz="2000" dirty="0" smtClean="0"/>
              <a:t>is applied in form of </a:t>
            </a:r>
            <a:r>
              <a:rPr lang="en-US" sz="2000" b="1" dirty="0" err="1" smtClean="0"/>
              <a:t>RandomFlip</a:t>
            </a:r>
            <a:r>
              <a:rPr lang="en-US" sz="2000" dirty="0" smtClean="0"/>
              <a:t> and </a:t>
            </a:r>
            <a:r>
              <a:rPr lang="en-US" sz="2000" b="1" dirty="0" err="1" smtClean="0"/>
              <a:t>RandomRotation</a:t>
            </a:r>
            <a:r>
              <a:rPr lang="en-US" sz="2000" dirty="0" smtClean="0"/>
              <a:t>.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smtClean="0"/>
              <a:t>Data Splitting </a:t>
            </a:r>
            <a:r>
              <a:rPr lang="en-US" sz="2000" dirty="0" smtClean="0"/>
              <a:t>is done as </a:t>
            </a:r>
            <a:r>
              <a:rPr lang="en-US" sz="2000" b="1" dirty="0" smtClean="0"/>
              <a:t>80% Training</a:t>
            </a:r>
            <a:r>
              <a:rPr lang="en-US" sz="2000" dirty="0" smtClean="0"/>
              <a:t>, </a:t>
            </a:r>
            <a:r>
              <a:rPr lang="en-US" sz="2000" b="1" dirty="0" smtClean="0"/>
              <a:t>10% Validation </a:t>
            </a:r>
            <a:r>
              <a:rPr lang="en-US" sz="2000" dirty="0" smtClean="0"/>
              <a:t>and </a:t>
            </a:r>
            <a:r>
              <a:rPr lang="en-US" sz="2000" b="1" dirty="0" smtClean="0"/>
              <a:t>10% Testing</a:t>
            </a:r>
            <a:r>
              <a:rPr lang="en-US" sz="2000" dirty="0" smtClean="0"/>
              <a:t>.</a:t>
            </a:r>
            <a:endParaRPr lang="en-US" sz="2000" b="1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3197009" y="329363"/>
            <a:ext cx="5740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Data Processing and Splitting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49157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97009" y="329363"/>
            <a:ext cx="51548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Data Loading into Batches</a:t>
            </a:r>
            <a:endParaRPr lang="en-US" sz="36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8" t="6826" r="4185" b="6714"/>
          <a:stretch/>
        </p:blipFill>
        <p:spPr>
          <a:xfrm>
            <a:off x="1948873" y="1237673"/>
            <a:ext cx="8109527" cy="471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99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8442036" y="6295375"/>
            <a:ext cx="4715163" cy="400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</a:rPr>
              <a:t>Machine Learning Project</a:t>
            </a:r>
            <a:endParaRPr lang="en-US" sz="16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83700" y="244186"/>
            <a:ext cx="3352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Splitting Dataset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239980" y="1265381"/>
            <a:ext cx="68533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80% for Training and 10% for Validation and 10% for </a:t>
            </a:r>
            <a:r>
              <a:rPr lang="en-US" sz="2000" dirty="0" smtClean="0"/>
              <a:t>Testing.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7" t="5845" r="2571" b="5231"/>
          <a:stretch/>
        </p:blipFill>
        <p:spPr>
          <a:xfrm>
            <a:off x="1239980" y="1773213"/>
            <a:ext cx="9559637" cy="443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74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456</Words>
  <Application>Microsoft Office PowerPoint</Application>
  <PresentationFormat>Widescreen</PresentationFormat>
  <Paragraphs>91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Machine Learning Semester Project</vt:lpstr>
      <vt:lpstr>Potato Plant Disease Detection</vt:lpstr>
      <vt:lpstr>PowerPoint Presentation</vt:lpstr>
      <vt:lpstr>PowerPoint Presentation</vt:lpstr>
      <vt:lpstr>PowerPoint Presentation</vt:lpstr>
      <vt:lpstr>Project Working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Potato Plant Disease Detection</dc:title>
  <dc:creator>Microsoft account</dc:creator>
  <cp:lastModifiedBy>Microsoft account</cp:lastModifiedBy>
  <cp:revision>65</cp:revision>
  <dcterms:created xsi:type="dcterms:W3CDTF">2023-12-17T16:58:29Z</dcterms:created>
  <dcterms:modified xsi:type="dcterms:W3CDTF">2023-12-21T06:31:19Z</dcterms:modified>
</cp:coreProperties>
</file>

<file path=docProps/thumbnail.jpeg>
</file>